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74" r:id="rId11"/>
    <p:sldId id="275" r:id="rId12"/>
    <p:sldId id="276" r:id="rId13"/>
    <p:sldId id="277" r:id="rId14"/>
    <p:sldId id="272" r:id="rId15"/>
    <p:sldId id="273" r:id="rId16"/>
  </p:sldIdLst>
  <p:sldSz cx="12192000" cy="6858000"/>
  <p:notesSz cx="6858000" cy="9144000"/>
  <p:embeddedFontLst>
    <p:embeddedFont>
      <p:font typeface="Impact" pitchFamily="34" charset="0"/>
      <p:regular r:id="rId18"/>
    </p:embeddedFon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Roboto" charset="0"/>
      <p:regular r:id="rId23"/>
      <p:bold r:id="rId24"/>
      <p:italic r:id="rId25"/>
      <p:boldItalic r:id="rId26"/>
    </p:embeddedFont>
    <p:embeddedFont>
      <p:font typeface="Proxima Nova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954" y="-3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polls/63037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14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https://otus.ru/polls/63037/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562ce424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6562ce4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55f32e29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g755f32e29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556df3048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Рината попросили в СиТехе ускорить программу в 2-2.5 раза, а если больше, то получит премию. Он заменил лист на ускорил в почти 100 раз.</a:t>
            </a:r>
            <a:endParaRPr/>
          </a:p>
        </p:txBody>
      </p:sp>
      <p:sp>
        <p:nvSpPr>
          <p:cNvPr id="195" name="Google Shape;195;g6556df304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21c83b6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0221c83b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 1">
  <p:cSld name="10_Заголовок и подзаголовок_1">
    <p:bg>
      <p:bgPr>
        <a:solidFill>
          <a:srgbClr val="FEFEFE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719667" y="233852"/>
            <a:ext cx="88221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"/>
              <a:buNone/>
              <a:defRPr sz="22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719668" y="1089029"/>
            <a:ext cx="10752600" cy="5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6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39">
          <p15:clr>
            <a:srgbClr val="FBAE40"/>
          </p15:clr>
        </p15:guide>
        <p15:guide id="2" orient="horz" pos="48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Impact"/>
              <a:buNone/>
              <a:defRPr sz="45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collections.generic.list-1?view=net-8.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collections.generic.linkedlist-1?view=net-8.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array?view=net-8.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Онлайн-образование</a:t>
            </a:r>
            <a:endParaRPr sz="5500" i="0" u="none" strike="noStrike" cap="non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Типы</a:t>
            </a:r>
            <a:r>
              <a:rPr lang="en-US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коллекций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40804" y="5002105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2691199" y="5311100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Связный список</a:t>
            </a:r>
            <a:endParaRPr sz="3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243;p29"/>
          <p:cNvSpPr/>
          <p:nvPr/>
        </p:nvSpPr>
        <p:spPr>
          <a:xfrm>
            <a:off x="2340214" y="1571612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44;p29"/>
          <p:cNvSpPr/>
          <p:nvPr/>
        </p:nvSpPr>
        <p:spPr>
          <a:xfrm>
            <a:off x="2524100" y="1714488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Массив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88;p35"/>
          <p:cNvSpPr/>
          <p:nvPr/>
        </p:nvSpPr>
        <p:spPr>
          <a:xfrm>
            <a:off x="2340214" y="3246008"/>
            <a:ext cx="7542000" cy="1326000"/>
          </a:xfrm>
          <a:prstGeom prst="rect">
            <a:avLst/>
          </a:prstGeom>
          <a:solidFill>
            <a:srgbClr val="93C47D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44;p29"/>
          <p:cNvSpPr/>
          <p:nvPr/>
        </p:nvSpPr>
        <p:spPr>
          <a:xfrm>
            <a:off x="2524100" y="3429000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 </a:t>
            </a:r>
            <a:r>
              <a:rPr lang="en-US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List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591308" cy="4360389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Описание класса </a:t>
            </a:r>
            <a:r>
              <a:rPr lang="en-US" dirty="0" smtClean="0"/>
              <a:t>List:</a:t>
            </a:r>
          </a:p>
          <a:p>
            <a:pPr>
              <a:buNone/>
            </a:pPr>
            <a:r>
              <a:rPr lang="en-US" dirty="0" smtClean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learn.microsoft.com/ru-ru/dotnet/api/system.collections.generic.list-1?view=net-8.0</a:t>
            </a: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Методы класса </a:t>
            </a:r>
            <a:r>
              <a:rPr lang="en-US" dirty="0" smtClean="0"/>
              <a:t>List </a:t>
            </a:r>
            <a:r>
              <a:rPr lang="ru-RU" dirty="0" smtClean="0"/>
              <a:t>для работы с массивами</a:t>
            </a:r>
            <a:r>
              <a:rPr lang="en-US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Обращение к элементам списка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Добавление элемента в список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Поиск элемента в списке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Вставка элемента в список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Удаление элемента списка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Сортировка элементов</a:t>
            </a:r>
            <a:endParaRPr lang="en-US" dirty="0" smtClean="0"/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Типы</a:t>
            </a:r>
            <a:r>
              <a:rPr lang="en-US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коллекций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40214" y="3357562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43;p29"/>
          <p:cNvSpPr/>
          <p:nvPr/>
        </p:nvSpPr>
        <p:spPr>
          <a:xfrm>
            <a:off x="2340214" y="1571612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44;p29"/>
          <p:cNvSpPr/>
          <p:nvPr/>
        </p:nvSpPr>
        <p:spPr>
          <a:xfrm>
            <a:off x="2524100" y="1714488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Массив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88;p35"/>
          <p:cNvSpPr/>
          <p:nvPr/>
        </p:nvSpPr>
        <p:spPr>
          <a:xfrm>
            <a:off x="2340214" y="5214950"/>
            <a:ext cx="7542000" cy="1326000"/>
          </a:xfrm>
          <a:prstGeom prst="rect">
            <a:avLst/>
          </a:prstGeom>
          <a:solidFill>
            <a:srgbClr val="93C47D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44;p29"/>
          <p:cNvSpPr/>
          <p:nvPr/>
        </p:nvSpPr>
        <p:spPr>
          <a:xfrm>
            <a:off x="2524100" y="3429000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244;p29"/>
          <p:cNvSpPr/>
          <p:nvPr/>
        </p:nvSpPr>
        <p:spPr>
          <a:xfrm>
            <a:off x="2595538" y="5357826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Связный 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 </a:t>
            </a:r>
            <a:r>
              <a:rPr lang="en-US" sz="3600" dirty="0" err="1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LinkedList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591308" cy="4360389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Описание класса </a:t>
            </a:r>
            <a:r>
              <a:rPr lang="en-US" dirty="0" err="1" smtClean="0"/>
              <a:t>LinkedList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 smtClean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learn.microsoft.com/ru-ru/dotnet/api/system.collections.generic.linkedlist-1?view=net-8.0</a:t>
            </a:r>
            <a:endParaRPr lang="en-US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Методы класса </a:t>
            </a:r>
            <a:r>
              <a:rPr lang="en-US" dirty="0" err="1" smtClean="0"/>
              <a:t>LinkedList</a:t>
            </a:r>
            <a:r>
              <a:rPr lang="en-US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Добавление элемента в список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Вставка элемента в список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Удаление элемента списка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8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8"/>
          <p:cNvSpPr/>
          <p:nvPr/>
        </p:nvSpPr>
        <p:spPr>
          <a:xfrm>
            <a:off x="54557" y="2603123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Заполните, пожалуйста,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опрос о занятии по ссылке в чате</a:t>
            </a:r>
            <a:endParaRPr/>
          </a:p>
        </p:txBody>
      </p:sp>
      <p:sp>
        <p:nvSpPr>
          <p:cNvPr id="324" name="Google Shape;324;p38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>
            <a:spLocks noGrp="1"/>
          </p:cNvSpPr>
          <p:nvPr>
            <p:ph type="body" idx="1"/>
          </p:nvPr>
        </p:nvSpPr>
        <p:spPr>
          <a:xfrm>
            <a:off x="375" y="1940275"/>
            <a:ext cx="12191400" cy="3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9600" b="0">
                <a:latin typeface="Impact"/>
                <a:ea typeface="Impact"/>
                <a:cs typeface="Impact"/>
                <a:sym typeface="Impact"/>
              </a:rPr>
              <a:t>Ответы на вопросы</a:t>
            </a:r>
            <a:endParaRPr sz="9600" b="0"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sz="4800"/>
          </a:p>
        </p:txBody>
      </p:sp>
      <p:sp>
        <p:nvSpPr>
          <p:cNvPr id="331" name="Google Shape;331;p39"/>
          <p:cNvSpPr txBox="1">
            <a:spLocks noGrp="1"/>
          </p:cNvSpPr>
          <p:nvPr>
            <p:ph type="body" idx="3"/>
          </p:nvPr>
        </p:nvSpPr>
        <p:spPr>
          <a:xfrm>
            <a:off x="5221032" y="52129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Impact"/>
                <a:ea typeface="Impact"/>
                <a:cs typeface="Impact"/>
                <a:sym typeface="Impact"/>
              </a:rPr>
              <a:t>Нилов Павел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2" name="Google Shape;332;p39"/>
          <p:cNvSpPr txBox="1">
            <a:spLocks noGrp="1"/>
          </p:cNvSpPr>
          <p:nvPr>
            <p:ph type="body" idx="4"/>
          </p:nvPr>
        </p:nvSpPr>
        <p:spPr>
          <a:xfrm>
            <a:off x="5220900" y="57358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2400" dirty="0" smtClean="0">
                <a:latin typeface="Impact"/>
                <a:ea typeface="Impact"/>
                <a:cs typeface="Impact"/>
                <a:sym typeface="Impact"/>
              </a:rPr>
              <a:t>Преподаватель</a:t>
            </a:r>
            <a:r>
              <a:rPr lang="en-US" sz="2400" dirty="0" smtClean="0"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400" dirty="0" err="1">
                <a:latin typeface="Impact"/>
                <a:ea typeface="Impact"/>
                <a:cs typeface="Impact"/>
                <a:sym typeface="Impact"/>
              </a:rPr>
              <a:t>курса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4" name="Google Shape;334;p3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10" name="Google Shape;201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356" y="4929198"/>
            <a:ext cx="1577035" cy="156447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Меня хорошо видно &amp;&amp; слышно?</a:t>
            </a:r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Ставьте	       , если все хорошо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3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В</a:t>
            </a:r>
            <a:r>
              <a:rPr lang="en-US" sz="36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ключ</a:t>
            </a:r>
            <a:r>
              <a:rPr lang="en-US" sz="36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ил камеру - спас занятие!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6034" y="1442278"/>
            <a:ext cx="8539875" cy="49865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body" idx="1"/>
          </p:nvPr>
        </p:nvSpPr>
        <p:spPr>
          <a:xfrm>
            <a:off x="300" y="1841900"/>
            <a:ext cx="12191400" cy="29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rPr lang="en-US" sz="5600" b="0">
                <a:latin typeface="Impact"/>
                <a:ea typeface="Impact"/>
                <a:cs typeface="Impact"/>
                <a:sym typeface="Impact"/>
              </a:rPr>
              <a:t>Основные коллекции: </a:t>
            </a:r>
            <a:endParaRPr sz="5600" b="0"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rPr lang="en-US" sz="5600" b="0">
                <a:latin typeface="Impact"/>
                <a:ea typeface="Impact"/>
                <a:cs typeface="Impact"/>
                <a:sym typeface="Impact"/>
              </a:rPr>
              <a:t>массив, список, связный список</a:t>
            </a:r>
            <a:endParaRPr sz="3200"/>
          </a:p>
        </p:txBody>
      </p:sp>
      <p:sp>
        <p:nvSpPr>
          <p:cNvPr id="198" name="Google Shape;198;p25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 dirty="0" err="1"/>
              <a:t>фото</a:t>
            </a: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body" idx="3"/>
          </p:nvPr>
        </p:nvSpPr>
        <p:spPr>
          <a:xfrm>
            <a:off x="5221032" y="52129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Impact"/>
                <a:ea typeface="Impact"/>
                <a:cs typeface="Impact"/>
                <a:sym typeface="Impact"/>
              </a:rPr>
              <a:t>Нилов Павел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0" name="Google Shape;200;p25"/>
          <p:cNvSpPr txBox="1">
            <a:spLocks noGrp="1"/>
          </p:cNvSpPr>
          <p:nvPr>
            <p:ph type="body" idx="4"/>
          </p:nvPr>
        </p:nvSpPr>
        <p:spPr>
          <a:xfrm>
            <a:off x="5220900" y="57358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2400" dirty="0" smtClean="0">
                <a:latin typeface="Impact"/>
                <a:ea typeface="Impact"/>
                <a:cs typeface="Impact"/>
                <a:sym typeface="Impact"/>
              </a:rPr>
              <a:t>Преподаватель</a:t>
            </a:r>
            <a:r>
              <a:rPr lang="en-US" sz="2400" dirty="0" smtClean="0"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400" dirty="0" err="1">
                <a:latin typeface="Impact"/>
                <a:ea typeface="Impact"/>
                <a:cs typeface="Impact"/>
                <a:sym typeface="Impact"/>
              </a:rPr>
              <a:t>курса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356" y="4929198"/>
            <a:ext cx="1577035" cy="156447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02" name="Google Shape;202;p25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Не забыть включить запись!</a:t>
            </a:r>
            <a:endParaRPr/>
          </a:p>
        </p:txBody>
      </p:sp>
      <p:pic>
        <p:nvPicPr>
          <p:cNvPr id="210" name="Google Shape;210;p26" descr="Изображение выглядит как внешний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9663" y="1914705"/>
            <a:ext cx="3972674" cy="39679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Коллекции</a:t>
            </a:r>
            <a:endParaRPr/>
          </a:p>
        </p:txBody>
      </p:sp>
      <p:sp>
        <p:nvSpPr>
          <p:cNvPr id="229" name="Google Shape;229;p28"/>
          <p:cNvSpPr/>
          <p:nvPr/>
        </p:nvSpPr>
        <p:spPr>
          <a:xfrm>
            <a:off x="2738414" y="3071810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3600" dirty="0" smtClean="0"/>
              <a:t>Что такое </a:t>
            </a:r>
            <a:r>
              <a:rPr lang="ru-RU" sz="3600" dirty="0" smtClean="0"/>
              <a:t>коллекция?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8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Типы</a:t>
            </a:r>
            <a:r>
              <a:rPr lang="en-US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коллекций</a:t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2340804" y="1712170"/>
            <a:ext cx="7542000" cy="1326000"/>
          </a:xfrm>
          <a:prstGeom prst="rect">
            <a:avLst/>
          </a:prstGeom>
          <a:solidFill>
            <a:srgbClr val="93C47D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2691475" y="2021175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Массив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2340804" y="3304914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2691249" y="3460025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40804" y="5002105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2691199" y="5311100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Связный список</a:t>
            </a:r>
            <a:endParaRPr sz="3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Виды массивов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" name="Рисунок 6" descr="1619155573_38-phonoteka_org-p-fon-dlya-zum-ofis-4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60" y="1714488"/>
            <a:ext cx="11215716" cy="44448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 </a:t>
            </a:r>
            <a:r>
              <a:rPr lang="en-US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Array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591308" cy="4360389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Описание класса </a:t>
            </a:r>
            <a:r>
              <a:rPr lang="en-US" dirty="0" smtClean="0"/>
              <a:t>Array:</a:t>
            </a:r>
          </a:p>
          <a:p>
            <a:pPr>
              <a:buNone/>
            </a:pPr>
            <a:r>
              <a:rPr lang="en-US" dirty="0" smtClean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learn.microsoft.com/en-us/dotnet/api/system.array?view=net-8.0</a:t>
            </a:r>
            <a:endParaRPr lang="en-US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Методы класса </a:t>
            </a:r>
            <a:r>
              <a:rPr lang="en-US" dirty="0" smtClean="0"/>
              <a:t>Array </a:t>
            </a:r>
            <a:r>
              <a:rPr lang="ru-RU" dirty="0" smtClean="0"/>
              <a:t>для работы с массивами</a:t>
            </a:r>
            <a:r>
              <a:rPr lang="en-US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Получение элемента члена массива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Сортировка </a:t>
            </a:r>
            <a:r>
              <a:rPr lang="ru-RU" dirty="0" smtClean="0"/>
              <a:t>в </a:t>
            </a:r>
            <a:r>
              <a:rPr lang="ru-RU" dirty="0" smtClean="0"/>
              <a:t>массиве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Поиск элементов по условию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Обход всех членов массива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Сравнение массивов</a:t>
            </a:r>
            <a:endParaRPr lang="en-US" dirty="0" smtClean="0"/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213</Words>
  <PresentationFormat>Произвольный</PresentationFormat>
  <Paragraphs>76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Arial</vt:lpstr>
      <vt:lpstr>Impact</vt:lpstr>
      <vt:lpstr>Avenir</vt:lpstr>
      <vt:lpstr>Calibri</vt:lpstr>
      <vt:lpstr>Roboto</vt:lpstr>
      <vt:lpstr>Times New Roman</vt:lpstr>
      <vt:lpstr>Proxima Nova</vt:lpstr>
      <vt:lpstr>Noto Sans Symbols</vt:lpstr>
      <vt:lpstr>Специальное оформление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pavel</dc:creator>
  <cp:lastModifiedBy>pavel</cp:lastModifiedBy>
  <cp:revision>30</cp:revision>
  <dcterms:modified xsi:type="dcterms:W3CDTF">2024-02-18T18:36:51Z</dcterms:modified>
</cp:coreProperties>
</file>